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7" r:id="rId4"/>
    <p:sldId id="266" r:id="rId5"/>
    <p:sldId id="276" r:id="rId6"/>
    <p:sldId id="269" r:id="rId7"/>
    <p:sldId id="273" r:id="rId8"/>
    <p:sldId id="272" r:id="rId9"/>
    <p:sldId id="274" r:id="rId10"/>
    <p:sldId id="268" r:id="rId11"/>
    <p:sldId id="277" r:id="rId12"/>
    <p:sldId id="280" r:id="rId13"/>
    <p:sldId id="281" r:id="rId14"/>
    <p:sldId id="282" r:id="rId15"/>
    <p:sldId id="278" r:id="rId16"/>
    <p:sldId id="275" r:id="rId17"/>
    <p:sldId id="279" r:id="rId18"/>
    <p:sldId id="283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9083-CB7E-41C0-BAE2-383459D68A5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BA80-7AD0-4DAA-9FD2-54D6BDD2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6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46515-EF9D-4278-BC03-DF514B2D626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63D80-CBCE-47E7-B885-A153BC29A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8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63D80-CBCE-47E7-B885-A153BC29A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5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2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1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1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5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5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15B8-D580-4B73-9388-E2696CCE069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06731-D31C-46A8-8853-83CE3E2428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4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Gauss%20Method%20only%20fast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Jacobi%20Method%20Full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0.500000%20Full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500000%20Full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Overrelaxation%20Method%20with%20tau=1.250000%20mu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tau.gif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D:\Dropbox\mipt-3\comp%20math\slae_alg_comp\presentation\ver%202%20-%20report%20draft\img\All%20Methods%20(without%20point)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-Sergeyev/slae_alg_comp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391" y="1784970"/>
            <a:ext cx="10508973" cy="2387600"/>
          </a:xfrm>
        </p:spPr>
        <p:txBody>
          <a:bodyPr>
            <a:noAutofit/>
          </a:bodyPr>
          <a:lstStyle/>
          <a:p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Сравнение быстродействия алгоритмов точного и численного решения систем линейных алгебраических уравнений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877" y="454294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И.И. Сергеев</a:t>
            </a:r>
            <a:r>
              <a:rPr lang="en-US" dirty="0" smtClean="0"/>
              <a:t>, </a:t>
            </a:r>
            <a:r>
              <a:rPr lang="ru-RU" dirty="0" smtClean="0"/>
              <a:t>И.Д. Фёдоров</a:t>
            </a:r>
          </a:p>
          <a:p>
            <a:pPr algn="r"/>
            <a:r>
              <a:rPr lang="ru-RU" sz="1800" dirty="0" smtClean="0"/>
              <a:t>научный руководитель А.В. Фаворская</a:t>
            </a:r>
          </a:p>
          <a:p>
            <a:pPr algn="r"/>
            <a:r>
              <a:rPr lang="ru-RU" sz="1800" dirty="0" smtClean="0"/>
              <a:t>МФТИ, 23 ноября 2016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609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Гаусса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9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Якоби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600"/>
          </a:xfrm>
        </p:spPr>
      </p:pic>
      <p:sp>
        <p:nvSpPr>
          <p:cNvPr id="6" name="TextBox 5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Скорость работы метода нижней релаксации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4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0" cy="594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Скорость работы метода верхней релаксации,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38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Результаты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799" cy="59435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верхней релаксации от числа обусловленности,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14399"/>
            <a:ext cx="7924801" cy="5943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 smtClean="0"/>
                  <a:t>Зависимость скорости работы метода релаксации от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200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05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14400"/>
            <a:ext cx="7924799" cy="594359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399"/>
          </a:xfrm>
        </p:spPr>
        <p:txBody>
          <a:bodyPr/>
          <a:lstStyle/>
          <a:p>
            <a:pPr algn="ctr"/>
            <a:r>
              <a:rPr lang="ru-RU" dirty="0" smtClean="0"/>
              <a:t>Результаты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1439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Сравнительный график для всех методов без экспериментальных точек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8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Была реализована программа…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9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Дальнейшее развитие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Увеличение числа алгоритмов</a:t>
                </a:r>
              </a:p>
              <a:p>
                <a:r>
                  <a:rPr lang="ru-RU" dirty="0" smtClean="0"/>
                  <a:t>Нахождение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для верхней релаксации</a:t>
                </a:r>
              </a:p>
              <a:p>
                <a:r>
                  <a:rPr lang="ru-RU" dirty="0" smtClean="0"/>
                  <a:t>Демонстрация к курсу «Вычислительная математика»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0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1874"/>
            <a:ext cx="12192000" cy="1325563"/>
          </a:xfrm>
        </p:spPr>
        <p:txBody>
          <a:bodyPr/>
          <a:lstStyle/>
          <a:p>
            <a:pPr algn="ctr"/>
            <a:r>
              <a:rPr lang="ru-RU" dirty="0" smtClean="0"/>
              <a:t>Системы линейных</a:t>
            </a:r>
            <a:br>
              <a:rPr lang="ru-RU" dirty="0" smtClean="0"/>
            </a:br>
            <a:r>
              <a:rPr lang="ru-RU" dirty="0" smtClean="0"/>
              <a:t>алгебраических уравнений (СЛАУ)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cs typeface="Arial" panose="020B0604020202020204" pitchFamily="34" charset="0"/>
                  </a:rPr>
                  <a:t> </a:t>
                </a:r>
                <a:r>
                  <a:rPr lang="ru-RU" sz="2400" dirty="0" smtClean="0">
                    <a:cs typeface="Arial" panose="020B0604020202020204" pitchFamily="34" charset="0"/>
                  </a:rPr>
                  <a:t>   </a:t>
                </a:r>
                <a:r>
                  <a:rPr lang="ru-RU" sz="2400" b="0" dirty="0" smtClean="0">
                    <a:cs typeface="Arial" panose="020B0604020202020204" pitchFamily="34" charset="0"/>
                  </a:rPr>
                  <a:t>Рассматриваемая система уравнений</a:t>
                </a:r>
                <a:r>
                  <a:rPr lang="en-US" sz="2400" b="0" dirty="0" smtClean="0"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+ … +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400" b="0" dirty="0" smtClean="0"/>
                  <a:t>    </a:t>
                </a:r>
                <a:r>
                  <a:rPr lang="ru-RU" sz="2400" b="0" dirty="0" smtClean="0"/>
                  <a:t>Матричная запись</a:t>
                </a:r>
                <a:r>
                  <a:rPr lang="en-US" sz="2400" b="0" dirty="0" smtClean="0"/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911"/>
                <a:ext cx="10515600" cy="4351338"/>
              </a:xfrm>
              <a:blipFill rotWithShape="0"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2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23554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hlinkClick r:id="rId2"/>
              </a:rPr>
              <a:t>github.com/Ivan-Sergeyev/</a:t>
            </a:r>
            <a:r>
              <a:rPr lang="en-US" sz="5400" dirty="0" err="1" smtClean="0">
                <a:hlinkClick r:id="rId2"/>
              </a:rPr>
              <a:t>slae_alg_comp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8243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Метод Гаусса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ru-RU" dirty="0" smtClean="0"/>
                  <a:t>Прямой ход</a:t>
                </a:r>
              </a:p>
              <a:p>
                <a:pPr marL="0" indent="0">
                  <a:buNone/>
                </a:pPr>
                <a:r>
                  <a:rPr lang="ru-RU" dirty="0"/>
                  <a:t>	</a:t>
                </a:r>
                <a:r>
                  <a:rPr lang="ru-RU" dirty="0" smtClean="0"/>
                  <a:t>С помощью вычитания строк матрица приводится к верхнетреугольному виду</a:t>
                </a:r>
              </a:p>
              <a:p>
                <a:r>
                  <a:rPr lang="ru-RU" dirty="0" smtClean="0"/>
                  <a:t>Обратный ход</a:t>
                </a:r>
              </a:p>
              <a:p>
                <a:pPr marL="0" indent="0">
                  <a:buNone/>
                </a:pPr>
                <a:r>
                  <a:rPr lang="ru-RU" dirty="0" smtClean="0"/>
                  <a:t>	По очереди разрешаются уравнения, начиная с последнего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 smtClean="0"/>
                  <a:t>Выбор главного элемента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ru-RU" dirty="0" smtClean="0"/>
                  <a:t> повышение точности</a:t>
                </a:r>
              </a:p>
              <a:p>
                <a:pPr marL="0" indent="0">
                  <a:buNone/>
                </a:pPr>
                <a:r>
                  <a:rPr lang="ru-RU" dirty="0"/>
                  <a:t>	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-ом шаге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 smtClean="0"/>
                  <a:t>-ая </a:t>
                </a:r>
                <a:r>
                  <a:rPr lang="ru-RU" dirty="0"/>
                  <a:t>строка </a:t>
                </a:r>
                <a:r>
                  <a:rPr lang="ru-RU" dirty="0" smtClean="0"/>
                  <a:t>переставляется со строкой, содержащей наибольшее значение </a:t>
                </a:r>
                <a:r>
                  <a:rPr lang="ru-RU" dirty="0" smtClean="0"/>
                  <a:t>в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-ом </a:t>
                </a:r>
                <a:r>
                  <a:rPr lang="ru-RU" dirty="0" smtClean="0"/>
                  <a:t>столбце</a:t>
                </a:r>
                <a:endParaRPr lang="ru-R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4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588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Итерационные методы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Якоби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Гаусса-Зейделя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Метод релаксации</a:t>
                </a: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4486"/>
                <a:ext cx="10515600" cy="5261113"/>
              </a:xfrm>
              <a:blipFill rotWithShape="0">
                <a:blip r:embed="rId3"/>
                <a:stretch>
                  <a:fillRect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6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Структура программы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Число обусловленности по определению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Норма матрицы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ru-RU" dirty="0" smtClean="0"/>
                  <a:t> – целиком случайная, ортогонализованная по Грамму-Шмидту</a:t>
                </a:r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–</a:t>
                </a:r>
                <a:r>
                  <a:rPr lang="ru-RU" dirty="0" smtClean="0"/>
                  <a:t> случайная диагональная, фиксированы минимум –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914400" lvl="1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/>
              <a:t>Генерирование матриц с числом обусловленности, точно равным заданному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ru-RU" dirty="0"/>
              </a:p>
              <a:p>
                <a:r>
                  <a:rPr lang="ru-RU" dirty="0" smtClean="0"/>
                  <a:t>Недостатки: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процесса ортогонализации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ru-RU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Отсутствие диагонального преобладания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2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Оценочная формула: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dirty="0" smtClean="0"/>
              </a:p>
              <a:p>
                <a:r>
                  <a:rPr lang="ru-RU" dirty="0" smtClean="0"/>
                  <a:t>Алгоритм генерации: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Ниже диагонали – симметрично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По диагонали – фиксированы минимум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/>
                  <a:t>, максимум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ru-RU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ru-RU" dirty="0" smtClean="0"/>
                  <a:t>Выше диагонали – случайные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4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Преимущества: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Сложность --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Диагональное преобладание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ru-RU" dirty="0" smtClean="0"/>
              </a:p>
              <a:p>
                <a:r>
                  <a:rPr lang="ru-RU" dirty="0" smtClean="0"/>
                  <a:t>Недостатки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Узкий класс матриц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dirty="0" smtClean="0"/>
                  <a:t>Неточное значение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отклонение </a:t>
                </a:r>
                <a:r>
                  <a:rPr lang="en-US" dirty="0" smtClean="0"/>
                  <a:t>&lt;0.3%)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Генерирование матриц с числом обусловленности, приблизительно равным заданному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175</Words>
  <Application>Microsoft Office PowerPoint</Application>
  <PresentationFormat>Widescreen</PresentationFormat>
  <Paragraphs>83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Сравнение быстродействия алгоритмов точного и численного решения систем линейных алгебраических уравнений</vt:lpstr>
      <vt:lpstr>Системы линейных алгебраических уравнений (СЛАУ)</vt:lpstr>
      <vt:lpstr>Метод Гаусса</vt:lpstr>
      <vt:lpstr>Итерационные методы</vt:lpstr>
      <vt:lpstr>Структура программы</vt:lpstr>
      <vt:lpstr>Генерирование матриц с числом обусловленности, точно равным заданному</vt:lpstr>
      <vt:lpstr>PowerPoint Presentation</vt:lpstr>
      <vt:lpstr>Генерирование матриц с числом обусловленности, приблизительно равным заданному</vt:lpstr>
      <vt:lpstr>Генерирование матриц с числом обусловленности, приблизительно равным заданному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Результаты</vt:lpstr>
      <vt:lpstr>Результаты</vt:lpstr>
      <vt:lpstr>Выводы</vt:lpstr>
      <vt:lpstr>Дальнейшее развитие</vt:lpstr>
      <vt:lpstr>PowerPoint Presentation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performance of algorithms for numeric solution of linear systems of algebraic equations</dc:title>
  <dc:creator>Ivan Sergeyev</dc:creator>
  <cp:lastModifiedBy>Ivan Sergeyev</cp:lastModifiedBy>
  <cp:revision>127</cp:revision>
  <dcterms:created xsi:type="dcterms:W3CDTF">2016-10-06T17:55:31Z</dcterms:created>
  <dcterms:modified xsi:type="dcterms:W3CDTF">2016-11-22T11:26:53Z</dcterms:modified>
</cp:coreProperties>
</file>